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256" r:id="rId3"/>
    <p:sldId id="266" r:id="rId4"/>
    <p:sldId id="257" r:id="rId5"/>
    <p:sldId id="271" r:id="rId6"/>
    <p:sldId id="258" r:id="rId7"/>
    <p:sldId id="260" r:id="rId8"/>
    <p:sldId id="259" r:id="rId9"/>
    <p:sldId id="261" r:id="rId10"/>
    <p:sldId id="273" r:id="rId11"/>
    <p:sldId id="272" r:id="rId12"/>
    <p:sldId id="274" r:id="rId13"/>
    <p:sldId id="268" r:id="rId14"/>
    <p:sldId id="262" r:id="rId15"/>
    <p:sldId id="263" r:id="rId16"/>
    <p:sldId id="264" r:id="rId17"/>
  </p:sldIdLst>
  <p:sldSz cx="14630400" cy="8229600"/>
  <p:notesSz cx="8229600" cy="14630400"/>
  <p:embeddedFontLst>
    <p:embeddedFont>
      <p:font typeface="Barlow" panose="00000500000000000000" pitchFamily="2" charset="0"/>
      <p:regular r:id="rId20"/>
    </p:embeddedFont>
    <p:embeddedFont>
      <p:font typeface="Platypi Medium" panose="020B0604020202020204" charset="0"/>
      <p:regular r:id="rId21"/>
    </p:embeddedFont>
    <p:embeddedFont>
      <p:font typeface="Source Serif 4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3D8"/>
    <a:srgbClr val="FFFFFF"/>
    <a:srgbClr val="3E2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A6E9B5-626B-6F14-0ADC-AB566E3C3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50DE2-665C-13BF-C0AB-20C30E7625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AF5DC-9FF4-46EF-AB54-845FE9D2B7C7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38EA9-FE80-D23B-C472-F403EAA0F9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0DE13-A1B7-5B38-4450-4A3F56CE2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2D245-7420-4506-86E3-B122E100F8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71502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70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E25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E3D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DA0E3-3CBE-F39E-0030-99AB4842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4630400" cy="8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E5BFE2-463B-7100-4731-4D41BC693256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rgbClr val="F3E3D8"/>
          </a:solidFill>
          <a:ln>
            <a:solidFill>
              <a:srgbClr val="F3E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EA4E570-E170-3058-7D60-BBE5EA3E01FB}"/>
              </a:ext>
            </a:extLst>
          </p:cNvPr>
          <p:cNvSpPr/>
          <p:nvPr/>
        </p:nvSpPr>
        <p:spPr>
          <a:xfrm>
            <a:off x="712766" y="603243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 Case Diagram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55283-F469-A5B0-509C-C54DD1672E0C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9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058AF-464C-2A42-E149-166096CD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41" y="1793494"/>
            <a:ext cx="909764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595AC-B517-B87D-A732-AC78332AE219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DBA57EE-54E2-6219-92B2-C5950EC179E3}"/>
              </a:ext>
            </a:extLst>
          </p:cNvPr>
          <p:cNvSpPr/>
          <p:nvPr/>
        </p:nvSpPr>
        <p:spPr>
          <a:xfrm>
            <a:off x="712766" y="603243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Flow Diagram (Level 0)</a:t>
            </a:r>
            <a:endParaRPr lang="en-US" sz="4450" dirty="0"/>
          </a:p>
        </p:txBody>
      </p:sp>
      <p:pic>
        <p:nvPicPr>
          <p:cNvPr id="5" name="Picture 4" descr="A diagram of a vehicle e-waste management system">
            <a:extLst>
              <a:ext uri="{FF2B5EF4-FFF2-40B4-BE49-F238E27FC236}">
                <a16:creationId xmlns:a16="http://schemas.microsoft.com/office/drawing/2014/main" id="{DF1045A5-947E-F799-FC67-BB65F004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19" y="1676399"/>
            <a:ext cx="9161585" cy="6107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C2F83-BE9E-1F44-0388-D414D01181FD}"/>
              </a:ext>
            </a:extLst>
          </p:cNvPr>
          <p:cNvSpPr txBox="1"/>
          <p:nvPr/>
        </p:nvSpPr>
        <p:spPr>
          <a:xfrm>
            <a:off x="13447956" y="7703481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10</a:t>
            </a: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16668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DA6E6F-946F-9A37-632E-D6B065D3243D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rgbClr val="F3E3D8"/>
          </a:solidFill>
          <a:ln>
            <a:solidFill>
              <a:srgbClr val="F3E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D6A572E-AA5C-883E-7F02-31AD1098D098}"/>
              </a:ext>
            </a:extLst>
          </p:cNvPr>
          <p:cNvSpPr/>
          <p:nvPr/>
        </p:nvSpPr>
        <p:spPr>
          <a:xfrm>
            <a:off x="712766" y="603243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Flow Diagram (Level 1)</a:t>
            </a:r>
            <a:endParaRPr lang="en-US" sz="4450" dirty="0"/>
          </a:p>
        </p:txBody>
      </p:sp>
      <p:pic>
        <p:nvPicPr>
          <p:cNvPr id="7" name="Picture 6" descr="A diagram of e-waste management system">
            <a:extLst>
              <a:ext uri="{FF2B5EF4-FFF2-40B4-BE49-F238E27FC236}">
                <a16:creationId xmlns:a16="http://schemas.microsoft.com/office/drawing/2014/main" id="{DBFE6958-3197-19A3-0A09-FA15FB782C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394438" y="1668584"/>
            <a:ext cx="9841523" cy="6561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8BA0B-EFEA-1FB2-4129-7B2945CF0783}"/>
              </a:ext>
            </a:extLst>
          </p:cNvPr>
          <p:cNvSpPr txBox="1"/>
          <p:nvPr/>
        </p:nvSpPr>
        <p:spPr>
          <a:xfrm>
            <a:off x="13435924" y="7703481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6457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E1A4D8-7187-3650-3805-E3A26356791F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rgbClr val="F3E3D8"/>
          </a:solidFill>
          <a:ln>
            <a:solidFill>
              <a:srgbClr val="F3E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F42FF57-4011-37B5-2E35-562A3C7B54DA}"/>
              </a:ext>
            </a:extLst>
          </p:cNvPr>
          <p:cNvSpPr/>
          <p:nvPr/>
        </p:nvSpPr>
        <p:spPr>
          <a:xfrm>
            <a:off x="585445" y="3862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Entity Relationship Diagram</a:t>
            </a:r>
            <a:endParaRPr lang="en-US" sz="4450" dirty="0"/>
          </a:p>
        </p:txBody>
      </p:sp>
      <p:pic>
        <p:nvPicPr>
          <p:cNvPr id="9" name="Picture 8" descr="A diagram of a user flow">
            <a:extLst>
              <a:ext uri="{FF2B5EF4-FFF2-40B4-BE49-F238E27FC236}">
                <a16:creationId xmlns:a16="http://schemas.microsoft.com/office/drawing/2014/main" id="{1698F291-F8F4-D044-333D-003CE42AE6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909586" y="2355448"/>
            <a:ext cx="8811228" cy="5874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2BADE-D63C-7AC3-6B47-A760C0F25B72}"/>
              </a:ext>
            </a:extLst>
          </p:cNvPr>
          <p:cNvSpPr txBox="1"/>
          <p:nvPr/>
        </p:nvSpPr>
        <p:spPr>
          <a:xfrm>
            <a:off x="13435924" y="7703481"/>
            <a:ext cx="53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12 </a:t>
            </a:r>
          </a:p>
        </p:txBody>
      </p:sp>
    </p:spTree>
    <p:extLst>
      <p:ext uri="{BB962C8B-B14F-4D97-AF65-F5344CB8AC3E}">
        <p14:creationId xmlns:p14="http://schemas.microsoft.com/office/powerpoint/2010/main" val="293416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9678"/>
            <a:ext cx="72039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Research Outcome &amp; Innovation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78831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59273"/>
            <a:ext cx="31172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Centralized Digital Platform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051584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Provides a </a:t>
            </a:r>
            <a:r>
              <a:rPr lang="en-US" sz="140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centralized digital platform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vehicle e-waste management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3978831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8548" y="465927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Bridging Gaps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28548" y="5051584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Bridges the gap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between users and recyclers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4761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385203"/>
            <a:ext cx="23092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Innovative Approach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6777514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Innovative approach: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Integrates awareness + tracking + disposal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704761"/>
            <a:ext cx="453628" cy="453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8548" y="6385203"/>
            <a:ext cx="2837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Sustainable Development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28548" y="6777514"/>
            <a:ext cx="640806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Encourages </a:t>
            </a:r>
            <a:r>
              <a:rPr lang="en-US" sz="140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sustainable development goals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(SDG 12: Responsible Consumption &amp; Production, SDG 13: Climate Action)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80EFA5-2517-A446-F5C8-3F9DF861244E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E4BF3-A7C3-E2C0-F1D6-3AA3F743978E}"/>
              </a:ext>
            </a:extLst>
          </p:cNvPr>
          <p:cNvSpPr txBox="1"/>
          <p:nvPr/>
        </p:nvSpPr>
        <p:spPr>
          <a:xfrm>
            <a:off x="13435924" y="7703481"/>
            <a:ext cx="53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13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4084082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16769" y="1470065"/>
            <a:ext cx="1324189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"Green Drive" offers a </a:t>
            </a:r>
            <a:r>
              <a:rPr lang="en-US" sz="12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sustainable, tech-driven solution</a:t>
            </a: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vehicle e-waste management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1738" y="1286351"/>
            <a:ext cx="22860" cy="628769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38" y="2282547"/>
            <a:ext cx="6544270" cy="65442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2012" y="2245757"/>
            <a:ext cx="6544270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Helps in </a:t>
            </a:r>
            <a:r>
              <a:rPr lang="en-US" sz="12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reducing pollution, saving resources, and promoting recycling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2012" y="2564249"/>
            <a:ext cx="6544270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With wider adoption, it can transform the way the automotive industry handles e-waste</a:t>
            </a:r>
            <a:endParaRPr lang="en-US" sz="12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607C1-426F-4D97-9C7F-E4B210E95D7C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92864-25F4-31EC-A0FE-59F9FD88A490}"/>
              </a:ext>
            </a:extLst>
          </p:cNvPr>
          <p:cNvSpPr txBox="1"/>
          <p:nvPr/>
        </p:nvSpPr>
        <p:spPr>
          <a:xfrm>
            <a:off x="13435924" y="7703481"/>
            <a:ext cx="53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14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02449" y="5043249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17BF0-3F41-ABBD-9447-287EED41A349}"/>
              </a:ext>
            </a:extLst>
          </p:cNvPr>
          <p:cNvSpPr/>
          <p:nvPr/>
        </p:nvSpPr>
        <p:spPr>
          <a:xfrm>
            <a:off x="12604830" y="7454096"/>
            <a:ext cx="1932973" cy="648182"/>
          </a:xfrm>
          <a:prstGeom prst="rect">
            <a:avLst/>
          </a:prstGeom>
          <a:solidFill>
            <a:srgbClr val="3E2513"/>
          </a:solidFill>
          <a:ln>
            <a:solidFill>
              <a:srgbClr val="3E25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6CD5F-0D9F-CE5C-3921-B676F64B0F2C}"/>
              </a:ext>
            </a:extLst>
          </p:cNvPr>
          <p:cNvSpPr txBox="1"/>
          <p:nvPr/>
        </p:nvSpPr>
        <p:spPr>
          <a:xfrm>
            <a:off x="13435924" y="7703481"/>
            <a:ext cx="534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15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1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Green Drive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2070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 E-Waste Management System for Vehicles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C8C8F-0318-7090-EA4C-5B64C35A5F75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AC7FF-AC0B-D3F4-36DA-38330847E993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1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C00936-44B3-4429-4A3F-D6212CE98F3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46304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0940FEC1-5BB6-427D-4ADD-EFE062DF611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42C4522-723E-337C-7FC2-74BF9037CBBB}"/>
              </a:ext>
            </a:extLst>
          </p:cNvPr>
          <p:cNvGrpSpPr/>
          <p:nvPr/>
        </p:nvGrpSpPr>
        <p:grpSpPr>
          <a:xfrm>
            <a:off x="0" y="-42910"/>
            <a:ext cx="1626108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45FE8A-C0F5-280E-C59E-2BB8E3C6461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9DB0F8C-5C4F-5D5C-9030-A800831CE95C}"/>
              </a:ext>
            </a:extLst>
          </p:cNvPr>
          <p:cNvSpPr txBox="1"/>
          <p:nvPr/>
        </p:nvSpPr>
        <p:spPr>
          <a:xfrm>
            <a:off x="6214840" y="1000125"/>
            <a:ext cx="4686656" cy="135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3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Evaluation Parameters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CEE694-61EB-3596-FF03-2F291AA2BA48}"/>
              </a:ext>
            </a:extLst>
          </p:cNvPr>
          <p:cNvSpPr txBox="1"/>
          <p:nvPr/>
        </p:nvSpPr>
        <p:spPr>
          <a:xfrm>
            <a:off x="1080047" y="2869406"/>
            <a:ext cx="1290232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section of this presentation maps directly to the project rubric.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9166F15-5107-199C-67B6-41CA8389A51C}"/>
              </a:ext>
            </a:extLst>
          </p:cNvPr>
          <p:cNvGrpSpPr/>
          <p:nvPr/>
        </p:nvGrpSpPr>
        <p:grpSpPr>
          <a:xfrm>
            <a:off x="1070521" y="3805535"/>
            <a:ext cx="12917569" cy="3978771"/>
            <a:chOff x="0" y="0"/>
            <a:chExt cx="21529278" cy="530502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09A8BAF-9C23-EE86-554C-CE814013274E}"/>
                </a:ext>
              </a:extLst>
            </p:cNvPr>
            <p:cNvSpPr/>
            <p:nvPr/>
          </p:nvSpPr>
          <p:spPr>
            <a:xfrm>
              <a:off x="0" y="0"/>
              <a:ext cx="21529294" cy="5305044"/>
            </a:xfrm>
            <a:custGeom>
              <a:avLst/>
              <a:gdLst/>
              <a:ahLst/>
              <a:cxnLst/>
              <a:rect l="l" t="t" r="r" b="b"/>
              <a:pathLst>
                <a:path w="21529294" h="5305044">
                  <a:moveTo>
                    <a:pt x="0" y="629920"/>
                  </a:moveTo>
                  <a:cubicBezTo>
                    <a:pt x="0" y="281940"/>
                    <a:pt x="283083" y="0"/>
                    <a:pt x="632206" y="0"/>
                  </a:cubicBezTo>
                  <a:lnTo>
                    <a:pt x="20897087" y="0"/>
                  </a:lnTo>
                  <a:lnTo>
                    <a:pt x="20897087" y="12700"/>
                  </a:lnTo>
                  <a:lnTo>
                    <a:pt x="20897087" y="0"/>
                  </a:lnTo>
                  <a:cubicBezTo>
                    <a:pt x="21246210" y="0"/>
                    <a:pt x="21529294" y="281940"/>
                    <a:pt x="21529294" y="629920"/>
                  </a:cubicBezTo>
                  <a:lnTo>
                    <a:pt x="21516594" y="629920"/>
                  </a:lnTo>
                  <a:lnTo>
                    <a:pt x="21529294" y="629920"/>
                  </a:lnTo>
                  <a:lnTo>
                    <a:pt x="21529294" y="4675124"/>
                  </a:lnTo>
                  <a:lnTo>
                    <a:pt x="21516594" y="4675124"/>
                  </a:lnTo>
                  <a:lnTo>
                    <a:pt x="21529294" y="4675124"/>
                  </a:lnTo>
                  <a:cubicBezTo>
                    <a:pt x="21529294" y="5023104"/>
                    <a:pt x="21246210" y="5305044"/>
                    <a:pt x="20897087" y="5305044"/>
                  </a:cubicBezTo>
                  <a:lnTo>
                    <a:pt x="20897087" y="5292344"/>
                  </a:lnTo>
                  <a:lnTo>
                    <a:pt x="20897087" y="5305044"/>
                  </a:lnTo>
                  <a:lnTo>
                    <a:pt x="632206" y="5305044"/>
                  </a:lnTo>
                  <a:lnTo>
                    <a:pt x="632206" y="5292344"/>
                  </a:lnTo>
                  <a:lnTo>
                    <a:pt x="632206" y="5305044"/>
                  </a:lnTo>
                  <a:cubicBezTo>
                    <a:pt x="283083" y="5305044"/>
                    <a:pt x="0" y="5022977"/>
                    <a:pt x="0" y="4675124"/>
                  </a:cubicBezTo>
                  <a:lnTo>
                    <a:pt x="0" y="629920"/>
                  </a:lnTo>
                  <a:lnTo>
                    <a:pt x="12700" y="629920"/>
                  </a:lnTo>
                  <a:lnTo>
                    <a:pt x="0" y="629920"/>
                  </a:lnTo>
                  <a:moveTo>
                    <a:pt x="25400" y="629920"/>
                  </a:moveTo>
                  <a:lnTo>
                    <a:pt x="25400" y="4675124"/>
                  </a:lnTo>
                  <a:lnTo>
                    <a:pt x="12700" y="4675124"/>
                  </a:lnTo>
                  <a:lnTo>
                    <a:pt x="25400" y="4675124"/>
                  </a:lnTo>
                  <a:cubicBezTo>
                    <a:pt x="25400" y="5009007"/>
                    <a:pt x="297053" y="5279644"/>
                    <a:pt x="632206" y="5279644"/>
                  </a:cubicBezTo>
                  <a:lnTo>
                    <a:pt x="20897087" y="5279644"/>
                  </a:lnTo>
                  <a:cubicBezTo>
                    <a:pt x="21232240" y="5279644"/>
                    <a:pt x="21503894" y="5008880"/>
                    <a:pt x="21503894" y="4675124"/>
                  </a:cubicBezTo>
                  <a:lnTo>
                    <a:pt x="21503894" y="629920"/>
                  </a:lnTo>
                  <a:cubicBezTo>
                    <a:pt x="21503894" y="296037"/>
                    <a:pt x="21232240" y="25400"/>
                    <a:pt x="20897087" y="25400"/>
                  </a:cubicBezTo>
                  <a:lnTo>
                    <a:pt x="632206" y="25400"/>
                  </a:lnTo>
                  <a:lnTo>
                    <a:pt x="632206" y="12700"/>
                  </a:lnTo>
                  <a:lnTo>
                    <a:pt x="632206" y="25400"/>
                  </a:lnTo>
                  <a:cubicBezTo>
                    <a:pt x="297053" y="25400"/>
                    <a:pt x="25400" y="296164"/>
                    <a:pt x="25400" y="62992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FA2127A-BEC8-11CB-9ECD-3093C5513BAB}"/>
              </a:ext>
            </a:extLst>
          </p:cNvPr>
          <p:cNvGrpSpPr/>
          <p:nvPr/>
        </p:nvGrpSpPr>
        <p:grpSpPr>
          <a:xfrm>
            <a:off x="1099097" y="3834110"/>
            <a:ext cx="14306522" cy="784324"/>
            <a:chOff x="0" y="0"/>
            <a:chExt cx="21453078" cy="104576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45262F5-99AA-7947-A79F-109817B93EE9}"/>
                </a:ext>
              </a:extLst>
            </p:cNvPr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301D140-2198-A313-64B1-5203714377F8}"/>
              </a:ext>
            </a:extLst>
          </p:cNvPr>
          <p:cNvSpPr txBox="1"/>
          <p:nvPr/>
        </p:nvSpPr>
        <p:spPr>
          <a:xfrm>
            <a:off x="1407616" y="3952578"/>
            <a:ext cx="851285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Problem Statement &amp; Domain Understanding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6CC9844-74C3-F91B-02BF-6EDCFEF369BF}"/>
              </a:ext>
            </a:extLst>
          </p:cNvPr>
          <p:cNvSpPr txBox="1"/>
          <p:nvPr/>
        </p:nvSpPr>
        <p:spPr>
          <a:xfrm>
            <a:off x="12675245" y="3952578"/>
            <a:ext cx="336411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15 Marks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2E1C3F0-B081-BA1D-3BDE-FFC8AC82592E}"/>
              </a:ext>
            </a:extLst>
          </p:cNvPr>
          <p:cNvGrpSpPr/>
          <p:nvPr/>
        </p:nvGrpSpPr>
        <p:grpSpPr>
          <a:xfrm>
            <a:off x="1099096" y="4618435"/>
            <a:ext cx="12871848" cy="784324"/>
            <a:chOff x="0" y="0"/>
            <a:chExt cx="21453078" cy="104576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9F4D388-716E-FF24-BFE3-B7975622FDD8}"/>
                </a:ext>
              </a:extLst>
            </p:cNvPr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7562055-F2C5-0F24-3030-881F88019A6B}"/>
              </a:ext>
            </a:extLst>
          </p:cNvPr>
          <p:cNvSpPr txBox="1"/>
          <p:nvPr/>
        </p:nvSpPr>
        <p:spPr>
          <a:xfrm>
            <a:off x="1407616" y="4736901"/>
            <a:ext cx="851285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Defined Objectives, Scope &amp; Expected Outcomes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CFC7F2E-CD67-9A63-1293-DB982BE30913}"/>
              </a:ext>
            </a:extLst>
          </p:cNvPr>
          <p:cNvSpPr txBox="1"/>
          <p:nvPr/>
        </p:nvSpPr>
        <p:spPr>
          <a:xfrm>
            <a:off x="12675245" y="4736901"/>
            <a:ext cx="336411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15 Marks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CCA3CE7-0417-F807-5CB1-26D43149E1D3}"/>
              </a:ext>
            </a:extLst>
          </p:cNvPr>
          <p:cNvGrpSpPr/>
          <p:nvPr/>
        </p:nvGrpSpPr>
        <p:grpSpPr>
          <a:xfrm>
            <a:off x="1099096" y="5402759"/>
            <a:ext cx="12871848" cy="784324"/>
            <a:chOff x="0" y="0"/>
            <a:chExt cx="21453078" cy="1045765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4E13C45-F0AB-F575-0DEF-591BF309DC40}"/>
                </a:ext>
              </a:extLst>
            </p:cNvPr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D58E03C-3135-F8B9-4624-1D1E30461493}"/>
              </a:ext>
            </a:extLst>
          </p:cNvPr>
          <p:cNvSpPr txBox="1"/>
          <p:nvPr/>
        </p:nvSpPr>
        <p:spPr>
          <a:xfrm>
            <a:off x="1407616" y="5521226"/>
            <a:ext cx="851285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Methodology &amp; Initial Implementation Progress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3BF29D0-E136-C357-9016-25C5594C899F}"/>
              </a:ext>
            </a:extLst>
          </p:cNvPr>
          <p:cNvSpPr txBox="1"/>
          <p:nvPr/>
        </p:nvSpPr>
        <p:spPr>
          <a:xfrm>
            <a:off x="12675245" y="5521226"/>
            <a:ext cx="336411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A1B4A90-E13B-00EB-42C7-CC9AEDEBE493}"/>
              </a:ext>
            </a:extLst>
          </p:cNvPr>
          <p:cNvGrpSpPr/>
          <p:nvPr/>
        </p:nvGrpSpPr>
        <p:grpSpPr>
          <a:xfrm>
            <a:off x="1099096" y="6187082"/>
            <a:ext cx="12871848" cy="784324"/>
            <a:chOff x="0" y="0"/>
            <a:chExt cx="21453078" cy="1045765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DBFAC65-9EED-28A1-5482-AD8A39DE4C11}"/>
                </a:ext>
              </a:extLst>
            </p:cNvPr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AA807E63-CA5C-A9AA-7CEA-CE2476E0BB4B}"/>
              </a:ext>
            </a:extLst>
          </p:cNvPr>
          <p:cNvSpPr txBox="1"/>
          <p:nvPr/>
        </p:nvSpPr>
        <p:spPr>
          <a:xfrm>
            <a:off x="1407616" y="6305550"/>
            <a:ext cx="851285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Research Outcome (Innovation / Publications / Patent)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CD02E69-A6E7-4511-E52E-977EFAF84824}"/>
              </a:ext>
            </a:extLst>
          </p:cNvPr>
          <p:cNvSpPr txBox="1"/>
          <p:nvPr/>
        </p:nvSpPr>
        <p:spPr>
          <a:xfrm>
            <a:off x="12675245" y="6305550"/>
            <a:ext cx="336411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A4D50239-DF55-4B41-82AF-D1525812578E}"/>
              </a:ext>
            </a:extLst>
          </p:cNvPr>
          <p:cNvGrpSpPr/>
          <p:nvPr/>
        </p:nvGrpSpPr>
        <p:grpSpPr>
          <a:xfrm>
            <a:off x="1099096" y="6971408"/>
            <a:ext cx="12871848" cy="784324"/>
            <a:chOff x="0" y="0"/>
            <a:chExt cx="21453078" cy="1045765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5F402BF-D240-56A4-02FA-3A186051B5D0}"/>
                </a:ext>
              </a:extLst>
            </p:cNvPr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5BEFB399-0EA9-2CCF-5797-93A09E4BA63A}"/>
              </a:ext>
            </a:extLst>
          </p:cNvPr>
          <p:cNvSpPr txBox="1"/>
          <p:nvPr/>
        </p:nvSpPr>
        <p:spPr>
          <a:xfrm>
            <a:off x="1407616" y="7089874"/>
            <a:ext cx="851285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Presentation Clarity &amp; Quality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9765168-5045-114D-17A7-F75E97349CDF}"/>
              </a:ext>
            </a:extLst>
          </p:cNvPr>
          <p:cNvSpPr txBox="1"/>
          <p:nvPr/>
        </p:nvSpPr>
        <p:spPr>
          <a:xfrm>
            <a:off x="12675245" y="7089874"/>
            <a:ext cx="3364111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45BE3EA-91B7-42C6-1E5D-D439A3F85055}"/>
              </a:ext>
            </a:extLst>
          </p:cNvPr>
          <p:cNvSpPr txBox="1"/>
          <p:nvPr/>
        </p:nvSpPr>
        <p:spPr>
          <a:xfrm>
            <a:off x="1080047" y="8017074"/>
            <a:ext cx="1290232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Total: 60 Marks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38BC1CB-D199-1FA4-6089-0F308DD9190D}"/>
              </a:ext>
            </a:extLst>
          </p:cNvPr>
          <p:cNvSpPr txBox="1"/>
          <p:nvPr/>
        </p:nvSpPr>
        <p:spPr>
          <a:xfrm>
            <a:off x="17259300" y="9210675"/>
            <a:ext cx="121920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511C70-FC53-3E92-79F2-D7846100DFB1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244611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942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36793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Rapid growth of vehicles leads to increasing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electronic waste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(batteries, sensors, ECUs, infotainment systems, etc.)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235893" y="52942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973008" y="536793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Improper disposal causes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environmental hazards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resource loss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677995" y="52942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415111" y="536793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Need for a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digital solution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manage, recycle, and dispose vehicle e-waste efficiently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7BAD9-3760-C9D1-F953-6549EB1FF4E7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95215-E106-1C9D-79D5-3115AF9D6C8A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3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90F6AF-B902-8B25-9281-48F1E61CE8E6}"/>
              </a:ext>
            </a:extLst>
          </p:cNvPr>
          <p:cNvSpPr/>
          <p:nvPr/>
        </p:nvSpPr>
        <p:spPr>
          <a:xfrm>
            <a:off x="617144" y="4526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Consent Letter</a:t>
            </a:r>
            <a:endParaRPr lang="en-US" sz="44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2C2F0-B55D-9985-FB09-05F24D70EAA1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75D7F-ADB4-CE6A-EE73-10E233F6A5EE}"/>
              </a:ext>
            </a:extLst>
          </p:cNvPr>
          <p:cNvSpPr txBox="1"/>
          <p:nvPr/>
        </p:nvSpPr>
        <p:spPr>
          <a:xfrm>
            <a:off x="13446315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4 </a:t>
            </a:r>
          </a:p>
        </p:txBody>
      </p:sp>
      <p:pic>
        <p:nvPicPr>
          <p:cNvPr id="6" name="Picture 5" descr="A close-up of a piece of paper&#10;&#10;AI-generated content may be incorrect.">
            <a:extLst>
              <a:ext uri="{FF2B5EF4-FFF2-40B4-BE49-F238E27FC236}">
                <a16:creationId xmlns:a16="http://schemas.microsoft.com/office/drawing/2014/main" id="{46A4F127-E226-905A-9FC6-B71F82DD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67" y="332508"/>
            <a:ext cx="5649655" cy="80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 &amp; Domain Understanding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30906" y="219670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Lack of structured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e-waste management systems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specifically for automobiles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30906" y="3376136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Limited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awareness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tracking mechanisms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end-of-life vehicle electronics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530906" y="4555569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Existing recycling approaches are mostly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 and unorganized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30906" y="573500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domain: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Smart Waste Management &amp; Sustainability in Automotive Sector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8915E0-D628-A581-45E6-D06FFF20F288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75436-FCC0-2FB6-021A-852A33EC31D6}"/>
              </a:ext>
            </a:extLst>
          </p:cNvPr>
          <p:cNvSpPr txBox="1"/>
          <p:nvPr/>
        </p:nvSpPr>
        <p:spPr>
          <a:xfrm>
            <a:off x="13435924" y="770348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18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Scope &amp; Expected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16423"/>
            <a:ext cx="3501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Scope: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61021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Covers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automobile e-waste tracking, collection, and recycling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7821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Platform for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stakeholders (users, dealers, recyclers, govt. agencies)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462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Supports integration with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sustainability initiatives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16423"/>
            <a:ext cx="35015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Expected Outcomes: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4856321" y="41771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Reduction in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improper disposal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of e-waste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822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Increase in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recycling efficiency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7873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Digital records for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better monitoring &amp; reporting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5924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Promotes Green &amp; Sustainable Mobility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149B2-7C3F-D83B-B922-14574CB62185}"/>
              </a:ext>
            </a:extLst>
          </p:cNvPr>
          <p:cNvSpPr txBox="1"/>
          <p:nvPr/>
        </p:nvSpPr>
        <p:spPr>
          <a:xfrm>
            <a:off x="5486401" y="7568399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6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Defined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3230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Web-Based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build a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web-based application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managing vehicle e-waste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Connect Stakeholders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Enable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users, workshops, and recyclers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connect on a single platform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3074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Information Provision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information on safe disposal &amp; recycling centers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3061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Eco-Friendly Practices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Encourage </a:t>
            </a: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eco-friendly practices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 the automotive industry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DF2DA-6141-6946-CC84-612BD9BFC918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695B0-80B1-0C1B-A8A6-F5A4BB911B55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7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202555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 &amp; Tech Stack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87956" y="1505426"/>
            <a:ext cx="3152180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Methodology: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87956" y="2076807"/>
            <a:ext cx="157520" cy="945594"/>
          </a:xfrm>
          <a:prstGeom prst="roundRect">
            <a:avLst>
              <a:gd name="adj" fmla="val 15009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02995" y="2234327"/>
            <a:ext cx="226730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Requirement Gathering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024295" y="3179921"/>
            <a:ext cx="157520" cy="945594"/>
          </a:xfrm>
          <a:prstGeom prst="roundRect">
            <a:avLst>
              <a:gd name="adj" fmla="val 15009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339334" y="3337441"/>
            <a:ext cx="351401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Design (Frontend + Backend)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1260753" y="4283035"/>
            <a:ext cx="157520" cy="945594"/>
          </a:xfrm>
          <a:prstGeom prst="roundRect">
            <a:avLst>
              <a:gd name="adj" fmla="val 15009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575792" y="4440555"/>
            <a:ext cx="245364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Application Development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1497092" y="5386149"/>
            <a:ext cx="157520" cy="945594"/>
          </a:xfrm>
          <a:prstGeom prst="roundRect">
            <a:avLst>
              <a:gd name="adj" fmla="val 15009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812131" y="5543669"/>
            <a:ext cx="197560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Testing &amp; Validation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260753" y="6489263"/>
            <a:ext cx="157520" cy="945594"/>
          </a:xfrm>
          <a:prstGeom prst="roundRect">
            <a:avLst>
              <a:gd name="adj" fmla="val 15009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575792" y="6646783"/>
            <a:ext cx="197012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Deployment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15106" y="1505426"/>
            <a:ext cx="3152180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 Stack:</a:t>
            </a:r>
            <a:endParaRPr lang="en-US" sz="2450" dirty="0"/>
          </a:p>
        </p:txBody>
      </p:sp>
      <p:sp>
        <p:nvSpPr>
          <p:cNvPr id="15" name="Shape 13"/>
          <p:cNvSpPr/>
          <p:nvPr/>
        </p:nvSpPr>
        <p:spPr>
          <a:xfrm>
            <a:off x="7515106" y="2076807"/>
            <a:ext cx="6334958" cy="970955"/>
          </a:xfrm>
          <a:prstGeom prst="roundRect">
            <a:avLst>
              <a:gd name="adj" fmla="val 2435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72626" y="2234327"/>
            <a:ext cx="197012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72626" y="2638068"/>
            <a:ext cx="601991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HTML, CSS, JavaScript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515106" y="3205282"/>
            <a:ext cx="6334958" cy="970955"/>
          </a:xfrm>
          <a:prstGeom prst="roundRect">
            <a:avLst>
              <a:gd name="adj" fmla="val 2435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672626" y="3362801"/>
            <a:ext cx="197012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672626" y="3766542"/>
            <a:ext cx="601991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 (Django)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7515106" y="4333756"/>
            <a:ext cx="6334958" cy="970955"/>
          </a:xfrm>
          <a:prstGeom prst="roundRect">
            <a:avLst>
              <a:gd name="adj" fmla="val 2435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672626" y="4491276"/>
            <a:ext cx="197012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672626" y="4895017"/>
            <a:ext cx="601991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MySQL / SQLite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515106" y="5462230"/>
            <a:ext cx="6334958" cy="970955"/>
          </a:xfrm>
          <a:prstGeom prst="roundRect">
            <a:avLst>
              <a:gd name="adj" fmla="val 2435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672626" y="5619750"/>
            <a:ext cx="1970127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Additional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672626" y="6023491"/>
            <a:ext cx="601991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APIs for mapping recycling centers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1D3BDB-3583-0846-735A-5E6C3BDBAF70}"/>
              </a:ext>
            </a:extLst>
          </p:cNvPr>
          <p:cNvSpPr/>
          <p:nvPr/>
        </p:nvSpPr>
        <p:spPr>
          <a:xfrm>
            <a:off x="12685853" y="7546694"/>
            <a:ext cx="1944547" cy="682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60EF0-B1E7-D390-5DA0-A64C029F6895}"/>
              </a:ext>
            </a:extLst>
          </p:cNvPr>
          <p:cNvSpPr txBox="1"/>
          <p:nvPr/>
        </p:nvSpPr>
        <p:spPr>
          <a:xfrm>
            <a:off x="13435924" y="7703481"/>
            <a:ext cx="391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8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454</Words>
  <Application>Microsoft Office PowerPoint</Application>
  <PresentationFormat>Custom</PresentationFormat>
  <Paragraphs>107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Arimo Bold</vt:lpstr>
      <vt:lpstr>Canva Sans</vt:lpstr>
      <vt:lpstr>Aptos</vt:lpstr>
      <vt:lpstr>Platypi Medium</vt:lpstr>
      <vt:lpstr>Barlow</vt:lpstr>
      <vt:lpstr>Arial</vt:lpstr>
      <vt:lpstr>Source Serif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SHASHANK SINGH</cp:lastModifiedBy>
  <cp:revision>9</cp:revision>
  <dcterms:created xsi:type="dcterms:W3CDTF">2025-08-21T05:13:51Z</dcterms:created>
  <dcterms:modified xsi:type="dcterms:W3CDTF">2025-08-27T10:40:32Z</dcterms:modified>
</cp:coreProperties>
</file>